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338" r:id="rId4"/>
    <p:sldId id="268" r:id="rId5"/>
    <p:sldId id="333" r:id="rId6"/>
    <p:sldId id="266" r:id="rId7"/>
    <p:sldId id="326" r:id="rId8"/>
    <p:sldId id="259" r:id="rId9"/>
    <p:sldId id="260" r:id="rId10"/>
    <p:sldId id="327" r:id="rId11"/>
    <p:sldId id="341" r:id="rId12"/>
    <p:sldId id="267" r:id="rId13"/>
    <p:sldId id="273" r:id="rId14"/>
    <p:sldId id="329" r:id="rId15"/>
    <p:sldId id="274" r:id="rId16"/>
    <p:sldId id="276" r:id="rId17"/>
    <p:sldId id="277" r:id="rId18"/>
    <p:sldId id="342" r:id="rId19"/>
    <p:sldId id="278" r:id="rId20"/>
    <p:sldId id="343" r:id="rId21"/>
    <p:sldId id="279" r:id="rId22"/>
    <p:sldId id="280" r:id="rId23"/>
    <p:sldId id="344" r:id="rId24"/>
    <p:sldId id="305" r:id="rId25"/>
    <p:sldId id="281" r:id="rId26"/>
    <p:sldId id="282" r:id="rId27"/>
    <p:sldId id="346" r:id="rId28"/>
    <p:sldId id="310" r:id="rId29"/>
    <p:sldId id="283" r:id="rId30"/>
    <p:sldId id="347" r:id="rId31"/>
    <p:sldId id="336" r:id="rId32"/>
    <p:sldId id="337" r:id="rId33"/>
    <p:sldId id="312" r:id="rId34"/>
    <p:sldId id="348" r:id="rId35"/>
    <p:sldId id="334" r:id="rId36"/>
    <p:sldId id="325" r:id="rId37"/>
    <p:sldId id="323" r:id="rId38"/>
    <p:sldId id="324" r:id="rId39"/>
    <p:sldId id="297" r:id="rId40"/>
    <p:sldId id="300" r:id="rId41"/>
    <p:sldId id="302" r:id="rId42"/>
    <p:sldId id="303" r:id="rId4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9" d="100"/>
          <a:sy n="179" d="100"/>
        </p:scale>
        <p:origin x="-15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2" d="100"/>
          <a:sy n="142" d="100"/>
        </p:scale>
        <p:origin x="-46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D582640-7E04-47FC-8BCA-9CF10788867E}" type="datetimeFigureOut">
              <a:rPr lang="en-US" altLang="en-US"/>
              <a:pPr/>
              <a:t>10/1/2015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62958DD3-AF29-4626-875F-E4C5C663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5138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01F0C127-3685-4D6C-9A0A-732E6FBF5995}" type="datetimeFigureOut">
              <a:rPr lang="en-US" altLang="en-US"/>
              <a:pPr/>
              <a:t>10/1/2015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C6FAE1F4-1CA1-4FCC-AD16-AF815C9900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597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Hea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00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2987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5F52-846E-4869-83BF-FBB60FE46B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2934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A0BA7A0E-2B84-475E-9351-4DD11016AD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6530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B6D4B160-DF5C-48A4-8790-908D8F923D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8007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940EC9-0F8E-4B0E-B008-FF5C35E62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5500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FCFE7-96CB-49F4-B8ED-3ED1DAEAC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4112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D60C6-F7F6-484C-8A87-E1E6D31AD2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8884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2564AD-6D9E-4749-BDFB-111954A74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32658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Wingdings" panose="05000000000000000000" pitchFamily="2" charset="2"/>
              <a:buChar char="q"/>
              <a:defRPr sz="1600"/>
            </a:lvl2pPr>
            <a:lvl3pPr marL="685800" indent="-228600">
              <a:buFont typeface="Wingdings" panose="05000000000000000000" pitchFamily="2" charset="2"/>
              <a:buChar char="§"/>
              <a:defRPr/>
            </a:lvl3pPr>
            <a:lvl4pPr marL="914400" indent="-228600">
              <a:buFont typeface="Wingdings" panose="05000000000000000000" pitchFamily="2" charset="2"/>
              <a:buChar char="ü"/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8900" y="6542087"/>
            <a:ext cx="365125" cy="182563"/>
          </a:xfrm>
        </p:spPr>
        <p:txBody>
          <a:bodyPr/>
          <a:lstStyle>
            <a:lvl1pPr>
              <a:defRPr/>
            </a:lvl1pPr>
          </a:lstStyle>
          <a:p>
            <a:fld id="{676FEBBA-E301-42CD-9930-024B6462E1E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12" y="6388100"/>
            <a:ext cx="535211" cy="363736"/>
          </a:xfrm>
          <a:prstGeom prst="rect">
            <a:avLst/>
          </a:prstGeom>
        </p:spPr>
      </p:pic>
      <p:pic>
        <p:nvPicPr>
          <p:cNvPr id="13" name="Content Placeholder 7" descr="Vertical-cmyk_1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737" r="-44737"/>
          <a:stretch>
            <a:fillRect/>
          </a:stretch>
        </p:blipFill>
        <p:spPr bwMode="auto">
          <a:xfrm>
            <a:off x="8338758" y="5911774"/>
            <a:ext cx="851518" cy="4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8236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18DDA5-1BEC-4881-88AF-87DFD1EE5E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0139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654CD407-5A24-40A9-BBD4-062748D240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91894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BE84A-FF43-41EE-A856-A776630B79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409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E278BA-77C7-4C53-A26C-2D0CFFF9F3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23520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29EFFE-4034-46F5-857C-DF045E75D6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9407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F2C8CC-D5A7-472E-AAC0-9AA6451EF5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35681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Simp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B7AF78-C54C-47EA-B809-A76CA51372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742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0" y="6675437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itchFamily="34" charset="0"/>
              </a:defRPr>
            </a:lvl1pPr>
          </a:lstStyle>
          <a:p>
            <a:fld id="{ECDD9928-1C8E-4FA8-ADD9-8F4F46043B7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400" kern="1200" dirty="0">
          <a:solidFill>
            <a:srgbClr val="000000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defRPr lang="en-US" sz="2000" kern="1200" dirty="0">
          <a:solidFill>
            <a:srgbClr val="000000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marL="460375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lang="en-US" sz="1600" kern="1200" dirty="0">
          <a:solidFill>
            <a:srgbClr val="000000"/>
          </a:solidFill>
          <a:latin typeface="Calibri" panose="020F0502020204030204" pitchFamily="34" charset="0"/>
          <a:ea typeface="MS PGothic" panose="020B0600070205080204" pitchFamily="34" charset="-128"/>
          <a:cs typeface="Verdana"/>
        </a:defRPr>
      </a:lvl2pPr>
      <a:lvl3pPr marL="687388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lang="en-US" sz="1500" kern="1200" dirty="0">
          <a:solidFill>
            <a:srgbClr val="000000"/>
          </a:solidFill>
          <a:latin typeface="Calibri" panose="020F0502020204030204" pitchFamily="34" charset="0"/>
          <a:ea typeface="Verdana" charset="0"/>
          <a:cs typeface="Verdana"/>
        </a:defRPr>
      </a:lvl3pPr>
      <a:lvl4pPr marL="1036638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lang="en-US" sz="1500" kern="1200" dirty="0">
          <a:solidFill>
            <a:srgbClr val="000000"/>
          </a:solidFill>
          <a:latin typeface="Calibri" panose="020F0502020204030204" pitchFamily="34" charset="0"/>
          <a:ea typeface="Verdana" charset="0"/>
          <a:cs typeface="Verdana"/>
        </a:defRPr>
      </a:lvl4pPr>
      <a:lvl5pPr marL="11366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lang="en-US" sz="1500" kern="1200" dirty="0">
          <a:solidFill>
            <a:srgbClr val="000000"/>
          </a:solidFill>
          <a:latin typeface="Calibri" panose="020F0502020204030204" pitchFamily="34" charset="0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NbQ39hA1oY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youtu.be/dfDUHq2dN0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ctrTitle"/>
          </p:nvPr>
        </p:nvSpPr>
        <p:spPr>
          <a:xfrm>
            <a:off x="0" y="2790825"/>
            <a:ext cx="9144000" cy="1371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Predicting Thermal Conductivity in Nuclear Fuels using Rattlesnake-Based Deterministic Phonon Transport Simulations</a:t>
            </a:r>
            <a:endParaRPr altLang="en-US" dirty="0" smtClean="0"/>
          </a:p>
        </p:txBody>
      </p:sp>
      <p:sp>
        <p:nvSpPr>
          <p:cNvPr id="2048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11250" y="5124761"/>
            <a:ext cx="6932613" cy="170784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Jackson R. Harter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M.S. Defense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Oregon State University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October 1, 2015</a:t>
            </a:r>
            <a:endParaRPr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Self-Adjoint Angular Flux formulation</a:t>
            </a:r>
          </a:p>
          <a:p>
            <a:pPr lvl="1"/>
            <a:r>
              <a:rPr lang="en-US" dirty="0" smtClean="0"/>
              <a:t>Algebraic manipulation of the first order transport equation for phonons</a:t>
            </a:r>
          </a:p>
          <a:p>
            <a:pPr lvl="2"/>
            <a:r>
              <a:rPr lang="en-US" dirty="0" smtClean="0"/>
              <a:t>Second order form</a:t>
            </a:r>
          </a:p>
          <a:p>
            <a:pPr lvl="1"/>
            <a:r>
              <a:rPr lang="en-US" dirty="0" smtClean="0"/>
              <a:t>Full angular intensity is the unknown</a:t>
            </a:r>
          </a:p>
          <a:p>
            <a:pPr lvl="1"/>
            <a:r>
              <a:rPr lang="en-US" dirty="0" smtClean="0"/>
              <a:t>Allows for solution through continuous finite element mesh (CFEM)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4113734"/>
            <a:ext cx="7004050" cy="10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4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Simulate phonon transport using a neutron transport code in the Self-Adjoint Angular Flux formulation</a:t>
            </a:r>
          </a:p>
          <a:p>
            <a:pPr lvl="1"/>
            <a:r>
              <a:rPr lang="en-US" dirty="0" smtClean="0"/>
              <a:t>Most phonon transport simulated with molecular dynamics or Monte Carlo methods</a:t>
            </a:r>
          </a:p>
          <a:p>
            <a:pPr lvl="1"/>
            <a:r>
              <a:rPr lang="en-US" dirty="0" smtClean="0"/>
              <a:t>Bridge the gap between molecular dynamics and engineering scale simulations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Characterize bulk, heterogeneous nuclear fuels with fission product defects</a:t>
            </a:r>
          </a:p>
          <a:p>
            <a:pPr lvl="1"/>
            <a:r>
              <a:rPr lang="en-US" dirty="0" smtClean="0"/>
              <a:t>UO</a:t>
            </a:r>
            <a:r>
              <a:rPr lang="en-US" baseline="-25000" dirty="0" smtClean="0"/>
              <a:t>2</a:t>
            </a:r>
            <a:r>
              <a:rPr lang="en-US" dirty="0" smtClean="0"/>
              <a:t>, PuO</a:t>
            </a:r>
            <a:r>
              <a:rPr lang="en-US" baseline="-25000" dirty="0" smtClean="0"/>
              <a:t>2</a:t>
            </a:r>
          </a:p>
          <a:p>
            <a:pPr lvl="1"/>
            <a:r>
              <a:rPr lang="en-US" dirty="0" smtClean="0"/>
              <a:t>Xenon is the dominant fission product disrupting thermal transport in UO</a:t>
            </a:r>
            <a:r>
              <a:rPr lang="en-US" baseline="-25000" dirty="0" smtClean="0"/>
              <a:t>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Conduct uncertainty analysis using a deterministic application of the polynomial chaos expansion method</a:t>
            </a:r>
          </a:p>
          <a:p>
            <a:pPr lvl="1"/>
            <a:r>
              <a:rPr lang="en-US" dirty="0" smtClean="0"/>
              <a:t>Wide range of uncertainty associated with phonon mean free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37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Methods of Phonon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9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Monte Carlo</a:t>
            </a:r>
          </a:p>
          <a:p>
            <a:pPr lvl="1"/>
            <a:r>
              <a:rPr lang="en-US" dirty="0" smtClean="0"/>
              <a:t>Randomized simulations provide highly accurate results</a:t>
            </a:r>
          </a:p>
          <a:p>
            <a:pPr lvl="1"/>
            <a:r>
              <a:rPr lang="en-US" dirty="0" smtClean="0"/>
              <a:t>Tailored physics to model array of transport effects</a:t>
            </a:r>
          </a:p>
          <a:p>
            <a:pPr lvl="1"/>
            <a:r>
              <a:rPr lang="en-US" dirty="0" smtClean="0"/>
              <a:t>Exceptionally slow to converge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Molecular Dynamics </a:t>
            </a:r>
          </a:p>
          <a:p>
            <a:pPr lvl="1"/>
            <a:r>
              <a:rPr lang="en-US" dirty="0" smtClean="0"/>
              <a:t>Use interatomic potentials to model interactions at an atomistic scale</a:t>
            </a:r>
          </a:p>
          <a:p>
            <a:pPr lvl="1"/>
            <a:r>
              <a:rPr lang="en-US" dirty="0" smtClean="0"/>
              <a:t>Limited by system size and high computational cost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Deterministic</a:t>
            </a:r>
          </a:p>
          <a:p>
            <a:pPr lvl="1"/>
            <a:r>
              <a:rPr lang="en-US" dirty="0" smtClean="0"/>
              <a:t>Use discrete ordinates to discretize the angular variable</a:t>
            </a:r>
          </a:p>
          <a:p>
            <a:pPr lvl="1"/>
            <a:r>
              <a:rPr lang="en-US" dirty="0" smtClean="0"/>
              <a:t>First order physics-based approach</a:t>
            </a:r>
          </a:p>
          <a:p>
            <a:pPr lvl="1"/>
            <a:r>
              <a:rPr lang="en-US" dirty="0" smtClean="0"/>
              <a:t>Obtain moments of phonon intensity to compute temperature, heat flux and thermal conductivity</a:t>
            </a:r>
          </a:p>
          <a:p>
            <a:pPr lvl="1"/>
            <a:r>
              <a:rPr lang="en-US" dirty="0" smtClean="0"/>
              <a:t>Faster than MC and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3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MOOSE</a:t>
            </a:r>
          </a:p>
          <a:p>
            <a:pPr lvl="1"/>
            <a:r>
              <a:rPr lang="en-US" dirty="0" smtClean="0"/>
              <a:t>Multi-physics Object Oriented Simulation Environment</a:t>
            </a:r>
          </a:p>
          <a:p>
            <a:pPr lvl="1"/>
            <a:r>
              <a:rPr lang="en-US" dirty="0" smtClean="0"/>
              <a:t>Sophisticated framework for solving coupled PDEs</a:t>
            </a:r>
          </a:p>
          <a:p>
            <a:pPr lvl="1"/>
            <a:r>
              <a:rPr lang="en-US" dirty="0" smtClean="0"/>
              <a:t>Massively parallelizable</a:t>
            </a:r>
          </a:p>
          <a:p>
            <a:pPr lvl="1"/>
            <a:r>
              <a:rPr lang="en-US" dirty="0" smtClean="0"/>
              <a:t>Finite element spatial mesh</a:t>
            </a:r>
          </a:p>
          <a:p>
            <a:pPr lvl="1"/>
            <a:r>
              <a:rPr lang="en-US" dirty="0" smtClean="0"/>
              <a:t>Dimension agnostic</a:t>
            </a:r>
          </a:p>
          <a:p>
            <a:pPr lvl="1"/>
            <a:r>
              <a:rPr lang="en-US" dirty="0" err="1"/>
              <a:t>Krylov</a:t>
            </a:r>
            <a:r>
              <a:rPr lang="en-US" dirty="0"/>
              <a:t> solvers with </a:t>
            </a:r>
            <a:r>
              <a:rPr lang="en-US" dirty="0" smtClean="0"/>
              <a:t>preconditioning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Rattlesnake</a:t>
            </a:r>
          </a:p>
          <a:p>
            <a:pPr lvl="1"/>
            <a:r>
              <a:rPr lang="en-US" dirty="0" smtClean="0"/>
              <a:t>Solves the Boltzmann transport equation for neutrons</a:t>
            </a:r>
          </a:p>
          <a:p>
            <a:pPr lvl="2"/>
            <a:r>
              <a:rPr lang="en-US" dirty="0" smtClean="0"/>
              <a:t>Self-Adjoint Angular Flux formulation</a:t>
            </a:r>
          </a:p>
          <a:p>
            <a:pPr lvl="2"/>
            <a:r>
              <a:rPr lang="en-US" dirty="0" smtClean="0"/>
              <a:t>CFEM</a:t>
            </a:r>
          </a:p>
          <a:p>
            <a:pPr lvl="2"/>
            <a:r>
              <a:rPr lang="en-US" dirty="0" smtClean="0"/>
              <a:t>S</a:t>
            </a:r>
            <a:r>
              <a:rPr lang="en-US" baseline="-25000" dirty="0" smtClean="0"/>
              <a:t>N</a:t>
            </a:r>
            <a:r>
              <a:rPr lang="en-US" dirty="0" smtClean="0"/>
              <a:t> or P</a:t>
            </a:r>
            <a:r>
              <a:rPr lang="en-US" baseline="-25000" dirty="0" smtClean="0"/>
              <a:t>N</a:t>
            </a:r>
            <a:r>
              <a:rPr lang="en-US" dirty="0"/>
              <a:t> </a:t>
            </a:r>
            <a:r>
              <a:rPr lang="en-US" dirty="0" smtClean="0"/>
              <a:t>angular discretization, acceleration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94" y="1736322"/>
            <a:ext cx="1500369" cy="1478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89" y="3937166"/>
            <a:ext cx="1917474" cy="1438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7476071" y="5375271"/>
            <a:ext cx="46519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wikipedia.org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6710" y="3214867"/>
            <a:ext cx="6399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mooseframework.org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32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Uncertainty quantification provided through polynomial chaos expansion</a:t>
            </a:r>
          </a:p>
          <a:p>
            <a:pPr lvl="1"/>
            <a:r>
              <a:rPr lang="en-US" dirty="0" smtClean="0"/>
              <a:t>PCE with stochastic collocation, PCE-SC</a:t>
            </a:r>
          </a:p>
          <a:p>
            <a:pPr lvl="1"/>
            <a:r>
              <a:rPr lang="en-US" dirty="0" smtClean="0"/>
              <a:t>Phonon mean free path may be quite uncertain, 30-50% of mean in some cases</a:t>
            </a:r>
          </a:p>
          <a:p>
            <a:pPr lvl="1"/>
            <a:r>
              <a:rPr lang="en-US" dirty="0" smtClean="0"/>
              <a:t>Replaces brute force Monte Carlo, using “deterministic” sampling to replace integral in </a:t>
            </a:r>
            <a:r>
              <a:rPr lang="en-US" dirty="0"/>
              <a:t>moment equation (</a:t>
            </a:r>
            <a:r>
              <a:rPr lang="en-US" dirty="0" err="1"/>
              <a:t>Dulla</a:t>
            </a:r>
            <a:r>
              <a:rPr lang="en-US" dirty="0"/>
              <a:t> et al., </a:t>
            </a:r>
            <a:r>
              <a:rPr lang="en-US" dirty="0" err="1"/>
              <a:t>Prinja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Maps the uncertain variable to a linear distribution [-1,1]</a:t>
            </a:r>
          </a:p>
          <a:p>
            <a:pPr lvl="2"/>
            <a:r>
              <a:rPr lang="en-US" dirty="0" smtClean="0"/>
              <a:t>Zeroth moment gives mean, summation of higher moments for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51" y="3727459"/>
            <a:ext cx="3241606" cy="477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22" y="5715000"/>
            <a:ext cx="3348464" cy="669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56" y="4596513"/>
            <a:ext cx="2159596" cy="6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5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PCE-SC is efficient </a:t>
            </a:r>
            <a:r>
              <a:rPr lang="en-US" dirty="0"/>
              <a:t>for problems with few input variables</a:t>
            </a:r>
          </a:p>
          <a:p>
            <a:pPr lvl="1"/>
            <a:r>
              <a:rPr lang="en-US" i="1" dirty="0"/>
              <a:t>K</a:t>
            </a:r>
            <a:r>
              <a:rPr lang="en-US" i="1" baseline="30000" dirty="0"/>
              <a:t>N</a:t>
            </a:r>
            <a:r>
              <a:rPr lang="en-US" dirty="0"/>
              <a:t> </a:t>
            </a:r>
            <a:r>
              <a:rPr lang="en-US" dirty="0" smtClean="0"/>
              <a:t>calculations</a:t>
            </a:r>
          </a:p>
          <a:p>
            <a:pPr lvl="2"/>
            <a:r>
              <a:rPr lang="en-US" dirty="0" smtClean="0"/>
              <a:t>Quadrature set with </a:t>
            </a:r>
            <a:r>
              <a:rPr lang="en-US" i="1" dirty="0" smtClean="0"/>
              <a:t>K</a:t>
            </a:r>
            <a:r>
              <a:rPr lang="en-US" dirty="0" smtClean="0"/>
              <a:t> directions</a:t>
            </a:r>
          </a:p>
          <a:p>
            <a:pPr lvl="2"/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changes </a:t>
            </a:r>
            <a:r>
              <a:rPr lang="en-US" dirty="0" smtClean="0"/>
              <a:t>with number of uncertain variables</a:t>
            </a:r>
          </a:p>
          <a:p>
            <a:pPr lvl="1"/>
            <a:r>
              <a:rPr lang="en-US" dirty="0" smtClean="0"/>
              <a:t>PCE-SC is a nonintrusive method</a:t>
            </a:r>
          </a:p>
          <a:p>
            <a:pPr lvl="2"/>
            <a:r>
              <a:rPr lang="en-US" dirty="0" smtClean="0"/>
              <a:t>No alteration of governing equations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Computations performed with uncertainty equivalent to predictive simulation</a:t>
            </a:r>
          </a:p>
          <a:p>
            <a:pPr lvl="1"/>
            <a:r>
              <a:rPr lang="en-US" dirty="0" smtClean="0"/>
              <a:t>Considering two forms of uncertainty</a:t>
            </a:r>
          </a:p>
          <a:p>
            <a:pPr lvl="2"/>
            <a:r>
              <a:rPr lang="en-US" dirty="0" smtClean="0"/>
              <a:t>Aleatory – mathematical “noise” from simulations, cannot be reduced</a:t>
            </a:r>
          </a:p>
          <a:p>
            <a:pPr lvl="2"/>
            <a:r>
              <a:rPr lang="en-US" dirty="0" smtClean="0"/>
              <a:t>Epistemic – lack of knowledge, can be reduced through developing better models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9" y="5040888"/>
            <a:ext cx="5864225" cy="101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1778" y="5907650"/>
            <a:ext cx="67302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Truncano</a:t>
            </a:r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et al. (2002)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32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Transport in Thin Films</a:t>
            </a:r>
          </a:p>
          <a:p>
            <a:pPr marL="0" indent="0">
              <a:buNone/>
            </a:pPr>
            <a:r>
              <a:rPr lang="en-US" dirty="0" smtClean="0"/>
              <a:t>Two Material System</a:t>
            </a:r>
          </a:p>
          <a:p>
            <a:pPr marL="0" indent="0">
              <a:buNone/>
            </a:pPr>
            <a:r>
              <a:rPr lang="en-US" dirty="0" smtClean="0"/>
              <a:t>Phonon Transport in </a:t>
            </a:r>
            <a:r>
              <a:rPr lang="en-US" i="1" dirty="0" smtClean="0"/>
              <a:t>z</a:t>
            </a:r>
            <a:r>
              <a:rPr lang="en-US" dirty="0" smtClean="0"/>
              <a:t>-axis Graphite</a:t>
            </a:r>
          </a:p>
          <a:p>
            <a:pPr marL="0" indent="0">
              <a:buNone/>
            </a:pPr>
            <a:r>
              <a:rPr lang="en-US" dirty="0" smtClean="0"/>
              <a:t>Single Crystal UO</a:t>
            </a:r>
            <a:r>
              <a:rPr lang="en-US" baseline="-25000" dirty="0" smtClean="0"/>
              <a:t>2</a:t>
            </a:r>
          </a:p>
          <a:p>
            <a:pPr marL="0" indent="0">
              <a:buNone/>
            </a:pPr>
            <a:r>
              <a:rPr lang="en-US" dirty="0" smtClean="0"/>
              <a:t>Transport in UO</a:t>
            </a:r>
            <a:r>
              <a:rPr lang="en-US" baseline="-25000" dirty="0" smtClean="0"/>
              <a:t>2</a:t>
            </a:r>
            <a:r>
              <a:rPr lang="en-US" dirty="0" smtClean="0"/>
              <a:t> with Xenon Defects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71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in Thin Films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04" y="1400174"/>
            <a:ext cx="8027182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 film problem based on work of Yilbas and Bin Mansoor</a:t>
            </a:r>
          </a:p>
          <a:p>
            <a:pPr lvl="1"/>
            <a:r>
              <a:rPr lang="en-US" dirty="0" smtClean="0"/>
              <a:t>Silicon thin film problem widely used to benchmark computational methods</a:t>
            </a:r>
          </a:p>
          <a:p>
            <a:pPr lvl="2"/>
            <a:r>
              <a:rPr lang="en-US" dirty="0" smtClean="0"/>
              <a:t>Cube with side lengths 101.4 nm</a:t>
            </a:r>
          </a:p>
          <a:p>
            <a:pPr lvl="2"/>
            <a:r>
              <a:rPr lang="en-US" dirty="0" smtClean="0"/>
              <a:t>T</a:t>
            </a:r>
            <a:r>
              <a:rPr lang="en-US" baseline="-25000" dirty="0" smtClean="0"/>
              <a:t>L</a:t>
            </a:r>
            <a:r>
              <a:rPr lang="en-US" dirty="0" smtClean="0"/>
              <a:t> = 301 K, T</a:t>
            </a:r>
            <a:r>
              <a:rPr lang="en-US" baseline="-25000" dirty="0" smtClean="0"/>
              <a:t>R</a:t>
            </a:r>
            <a:r>
              <a:rPr lang="en-US" dirty="0" smtClean="0"/>
              <a:t> = 300 K on z-planes</a:t>
            </a:r>
          </a:p>
          <a:p>
            <a:pPr lvl="2"/>
            <a:r>
              <a:rPr lang="en-US" dirty="0" smtClean="0"/>
              <a:t>x-y planes reflecting</a:t>
            </a:r>
          </a:p>
          <a:p>
            <a:pPr lvl="1"/>
            <a:r>
              <a:rPr lang="en-US" dirty="0" smtClean="0"/>
              <a:t>Deterministic transport</a:t>
            </a:r>
          </a:p>
          <a:p>
            <a:pPr lvl="2"/>
            <a:r>
              <a:rPr lang="en-US" dirty="0" smtClean="0"/>
              <a:t>Yilbas and Bin Mansoor used forward-backward differencing</a:t>
            </a:r>
          </a:p>
          <a:p>
            <a:pPr lvl="1"/>
            <a:r>
              <a:rPr lang="en-US" dirty="0" smtClean="0"/>
              <a:t>Results laid framework for continued use of Rattlesnake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9" name="Picture 8" descr="C:\Users\jackson\Dropbox\project-thesis\pres-thesis-defense\graphics\siliconMesh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31" b="99160" l="3098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30" y="2467372"/>
            <a:ext cx="2136270" cy="202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3" y="4583967"/>
            <a:ext cx="5488615" cy="10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in Thin Films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10" y="1471359"/>
            <a:ext cx="5847908" cy="46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3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in Thin Films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5472"/>
            <a:ext cx="4087721" cy="3241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2420028"/>
            <a:ext cx="4024887" cy="324724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Quadrature and mesh refinement</a:t>
            </a:r>
          </a:p>
          <a:p>
            <a:pPr lvl="1"/>
            <a:r>
              <a:rPr lang="en-US" dirty="0" smtClean="0"/>
              <a:t>Simple geometry homogeneous problems</a:t>
            </a:r>
          </a:p>
          <a:p>
            <a:pPr lvl="2"/>
            <a:r>
              <a:rPr lang="en-US" dirty="0" smtClean="0"/>
              <a:t>Minimal quadrature set and element count yields accurate solution (S</a:t>
            </a:r>
            <a:r>
              <a:rPr lang="en-US" baseline="-25000" dirty="0" smtClean="0"/>
              <a:t>2</a:t>
            </a:r>
            <a:r>
              <a:rPr lang="en-US" dirty="0" smtClean="0"/>
              <a:t>, 1000 element)</a:t>
            </a:r>
          </a:p>
        </p:txBody>
      </p:sp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0096" y="1422741"/>
            <a:ext cx="8071805" cy="46196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</a:p>
          <a:p>
            <a:pPr marL="0" indent="0">
              <a:buNone/>
            </a:pPr>
            <a:r>
              <a:rPr lang="en-US" dirty="0" smtClean="0"/>
              <a:t>Phonon Transport Physics</a:t>
            </a:r>
          </a:p>
          <a:p>
            <a:pPr marL="0" indent="0">
              <a:buNone/>
            </a:pPr>
            <a:r>
              <a:rPr lang="en-US" dirty="0"/>
              <a:t>Research Goals</a:t>
            </a:r>
          </a:p>
          <a:p>
            <a:pPr marL="0" indent="0">
              <a:buNone/>
            </a:pPr>
            <a:r>
              <a:rPr lang="en-US" dirty="0" smtClean="0"/>
              <a:t>Methods</a:t>
            </a:r>
          </a:p>
          <a:p>
            <a:pPr marL="0" indent="0">
              <a:buNone/>
            </a:pPr>
            <a:r>
              <a:rPr lang="en-US" dirty="0" smtClean="0"/>
              <a:t>Results</a:t>
            </a:r>
          </a:p>
          <a:p>
            <a:pPr marL="0" indent="0">
              <a:buNone/>
            </a:pPr>
            <a:r>
              <a:rPr lang="en-US" dirty="0" smtClean="0"/>
              <a:t>Conclusions</a:t>
            </a:r>
          </a:p>
          <a:p>
            <a:pPr marL="0" indent="0">
              <a:buNone/>
            </a:pPr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12" name="Picture 2" descr="C:\Users\jackson\Dropbox\project-thesis\OSU-winter-conference-01-2014\lattice o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1840">
            <a:off x="3056232" y="2355726"/>
            <a:ext cx="6427148" cy="3273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632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in Thin Films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PCE-SC</a:t>
            </a:r>
          </a:p>
          <a:p>
            <a:pPr lvl="1"/>
            <a:r>
              <a:rPr lang="en-US" dirty="0" smtClean="0"/>
              <a:t> Method applied </a:t>
            </a:r>
            <a:r>
              <a:rPr lang="en-US" dirty="0"/>
              <a:t>to obtain uncertainty in thermal conductivity</a:t>
            </a:r>
          </a:p>
          <a:p>
            <a:pPr lvl="2"/>
            <a:r>
              <a:rPr lang="en-US" dirty="0" smtClean="0"/>
              <a:t>Assumed </a:t>
            </a:r>
            <a:r>
              <a:rPr lang="en-US" dirty="0"/>
              <a:t>50% range on mean free path</a:t>
            </a:r>
          </a:p>
          <a:p>
            <a:pPr lvl="2"/>
            <a:r>
              <a:rPr lang="en-US" dirty="0" smtClean="0"/>
              <a:t>S</a:t>
            </a:r>
            <a:r>
              <a:rPr lang="en-US" baseline="-25000" dirty="0" smtClean="0"/>
              <a:t>8</a:t>
            </a:r>
            <a:r>
              <a:rPr lang="en-US" dirty="0" smtClean="0"/>
              <a:t> quadrature</a:t>
            </a:r>
          </a:p>
          <a:p>
            <a:pPr lvl="2"/>
            <a:r>
              <a:rPr lang="en-US" dirty="0" smtClean="0"/>
              <a:t>Known thermal conductivity in silicon at 300 K</a:t>
            </a:r>
          </a:p>
          <a:p>
            <a:pPr lvl="3"/>
            <a:r>
              <a:rPr lang="en-US" dirty="0"/>
              <a:t> </a:t>
            </a:r>
            <a:endParaRPr lang="en-US" dirty="0" smtClean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58" y="3394850"/>
            <a:ext cx="4197491" cy="3277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96" y="2844209"/>
            <a:ext cx="2323708" cy="2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3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in Thin Films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Scale of test problem involves scattering in two regimes</a:t>
            </a:r>
          </a:p>
          <a:p>
            <a:pPr lvl="1"/>
            <a:r>
              <a:rPr lang="en-US" dirty="0" smtClean="0"/>
              <a:t>Diffuse and ballistic scattering</a:t>
            </a:r>
          </a:p>
          <a:p>
            <a:pPr lvl="1"/>
            <a:r>
              <a:rPr lang="en-US" dirty="0" smtClean="0"/>
              <a:t>3x the Casimir limit in silicon</a:t>
            </a:r>
          </a:p>
          <a:p>
            <a:pPr lvl="1"/>
            <a:r>
              <a:rPr lang="en-US" dirty="0" smtClean="0"/>
              <a:t>Small length scales highly influenced by size effects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Non-dimensional temperature highly linear</a:t>
            </a:r>
          </a:p>
          <a:p>
            <a:pPr lvl="1"/>
            <a:r>
              <a:rPr lang="en-US" dirty="0" smtClean="0"/>
              <a:t>Approaches exact solution of EPRT</a:t>
            </a:r>
          </a:p>
          <a:p>
            <a:pPr lvl="1"/>
            <a:r>
              <a:rPr lang="en-US" dirty="0" smtClean="0"/>
              <a:t>Coarse and fine mesh yield similar results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Verified implementation of uncertainty quantification method</a:t>
            </a:r>
          </a:p>
          <a:p>
            <a:pPr lvl="1"/>
            <a:r>
              <a:rPr lang="en-US" dirty="0" smtClean="0"/>
              <a:t>Known value of thermal conductivity in silicon at 300 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Material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dimensional system of aluminum and silicon</a:t>
            </a:r>
          </a:p>
          <a:p>
            <a:pPr lvl="1"/>
            <a:r>
              <a:rPr lang="en-US" dirty="0" smtClean="0"/>
              <a:t>250 nm x 250 nm square of silicon, T</a:t>
            </a:r>
            <a:r>
              <a:rPr lang="en-US" baseline="-25000" dirty="0" smtClean="0"/>
              <a:t>B</a:t>
            </a:r>
            <a:r>
              <a:rPr lang="en-US" dirty="0" smtClean="0"/>
              <a:t> = 300 K</a:t>
            </a:r>
          </a:p>
          <a:p>
            <a:pPr lvl="1"/>
            <a:r>
              <a:rPr lang="en-US" dirty="0" smtClean="0"/>
              <a:t>3.4 nm x 3.4 nm aluminum dot modeled as heat source, T</a:t>
            </a:r>
            <a:r>
              <a:rPr lang="en-US" baseline="-25000" dirty="0" smtClean="0"/>
              <a:t>B</a:t>
            </a:r>
            <a:r>
              <a:rPr lang="en-US" dirty="0" smtClean="0"/>
              <a:t> = 301 K</a:t>
            </a:r>
          </a:p>
          <a:p>
            <a:pPr lvl="1"/>
            <a:r>
              <a:rPr lang="en-US" dirty="0" smtClean="0"/>
              <a:t>All surfaces are phonon emitters</a:t>
            </a:r>
          </a:p>
          <a:p>
            <a:pPr lvl="1"/>
            <a:r>
              <a:rPr lang="en-US" dirty="0" smtClean="0"/>
              <a:t>Lay </a:t>
            </a:r>
            <a:r>
              <a:rPr lang="en-US" dirty="0"/>
              <a:t>groundwork for future multi-element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Investigate </a:t>
            </a:r>
            <a:r>
              <a:rPr lang="en-US" dirty="0"/>
              <a:t>transient capabilities of </a:t>
            </a:r>
            <a:r>
              <a:rPr lang="en-US" dirty="0" smtClean="0"/>
              <a:t>Rattlesnake</a:t>
            </a:r>
          </a:p>
          <a:p>
            <a:pPr lvl="1"/>
            <a:r>
              <a:rPr lang="en-US" dirty="0" smtClean="0"/>
              <a:t>Gauge transport performance in two materials with highly differing mean free path</a:t>
            </a:r>
          </a:p>
          <a:p>
            <a:pPr lvl="2"/>
            <a:r>
              <a:rPr lang="en-US" dirty="0" err="1">
                <a:latin typeface="Times New Roman"/>
                <a:cs typeface="Times New Roman"/>
              </a:rPr>
              <a:t>Λ</a:t>
            </a:r>
            <a:r>
              <a:rPr lang="en-US" baseline="-25000" dirty="0" err="1">
                <a:cs typeface="Times New Roman"/>
              </a:rPr>
              <a:t>Si</a:t>
            </a:r>
            <a:r>
              <a:rPr lang="en-US" dirty="0"/>
              <a:t> = 33.8·10</a:t>
            </a:r>
            <a:r>
              <a:rPr lang="en-US" baseline="30000" dirty="0"/>
              <a:t>-9</a:t>
            </a:r>
            <a:r>
              <a:rPr lang="en-US" dirty="0"/>
              <a:t> [m</a:t>
            </a:r>
            <a:r>
              <a:rPr lang="en-US" dirty="0" smtClean="0"/>
              <a:t>]</a:t>
            </a:r>
          </a:p>
          <a:p>
            <a:pPr lvl="2"/>
            <a:r>
              <a:rPr lang="en-US" dirty="0" err="1">
                <a:latin typeface="Times New Roman"/>
                <a:cs typeface="Times New Roman"/>
              </a:rPr>
              <a:t>Λ</a:t>
            </a:r>
            <a:r>
              <a:rPr lang="en-US" baseline="-25000" dirty="0" err="1">
                <a:cs typeface="Times New Roman"/>
              </a:rPr>
              <a:t>Al</a:t>
            </a:r>
            <a:r>
              <a:rPr lang="en-US" dirty="0"/>
              <a:t> = 2.9·10</a:t>
            </a:r>
            <a:r>
              <a:rPr lang="en-US" baseline="30000" dirty="0"/>
              <a:t>-9</a:t>
            </a:r>
            <a:r>
              <a:rPr lang="en-US" dirty="0"/>
              <a:t> [m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05" y="4520167"/>
            <a:ext cx="5829961" cy="96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Material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Aluminum-silicon mesh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54" y="2473287"/>
            <a:ext cx="2566283" cy="2480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21" y="2485588"/>
            <a:ext cx="2636874" cy="2468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>
            <a:endCxn id="6" idx="1"/>
          </p:cNvCxnSpPr>
          <p:nvPr/>
        </p:nvCxnSpPr>
        <p:spPr bwMode="auto">
          <a:xfrm>
            <a:off x="2835495" y="3713564"/>
            <a:ext cx="1906626" cy="615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1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Material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2234"/>
            <a:ext cx="3916822" cy="37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26" y="1872234"/>
            <a:ext cx="4042950" cy="378561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Phonon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0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Material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Transient simulation</a:t>
            </a:r>
          </a:p>
          <a:p>
            <a:pPr lvl="1"/>
            <a:r>
              <a:rPr lang="en-US" dirty="0" smtClean="0"/>
              <a:t>500 </a:t>
            </a:r>
            <a:r>
              <a:rPr lang="en-US" dirty="0" err="1" smtClean="0"/>
              <a:t>ps</a:t>
            </a:r>
            <a:r>
              <a:rPr lang="en-US" dirty="0" smtClean="0"/>
              <a:t> duration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ps</a:t>
            </a:r>
            <a:r>
              <a:rPr lang="en-US" dirty="0" smtClean="0"/>
              <a:t> time step</a:t>
            </a:r>
          </a:p>
          <a:p>
            <a:pPr lvl="1"/>
            <a:r>
              <a:rPr lang="en-US" dirty="0" smtClean="0"/>
              <a:t>Time dependent aluminum heat source in Ali and Yilbas</a:t>
            </a:r>
          </a:p>
          <a:p>
            <a:pPr lvl="1"/>
            <a:r>
              <a:rPr lang="en-US" dirty="0" smtClean="0">
                <a:hlinkClick r:id="rId2"/>
              </a:rPr>
              <a:t>Al/Si transient simulation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3514477"/>
            <a:ext cx="3041204" cy="2943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89" y="3514477"/>
            <a:ext cx="3029621" cy="29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in </a:t>
            </a:r>
            <a:r>
              <a:rPr lang="en-US" i="1" dirty="0" smtClean="0"/>
              <a:t>z</a:t>
            </a:r>
            <a:r>
              <a:rPr lang="en-US" dirty="0" smtClean="0"/>
              <a:t>-axis Graphite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Conducted phonon transport simulations in z-axis graphite</a:t>
            </a:r>
          </a:p>
          <a:p>
            <a:pPr lvl="1"/>
            <a:r>
              <a:rPr lang="en-US" dirty="0" smtClean="0"/>
              <a:t>Collaboration with materials science researchers</a:t>
            </a:r>
          </a:p>
          <a:p>
            <a:pPr lvl="1"/>
            <a:r>
              <a:rPr lang="en-US" dirty="0" smtClean="0"/>
              <a:t>Thermal conductivity is directionally dependent in graphite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Investigation of thermal resistance in graphite due to radiation induced morphological defects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Rattlesnake transport simulations provided support and validation for MD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50" y="4121150"/>
            <a:ext cx="2746342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Phonon Transport in </a:t>
            </a:r>
            <a:r>
              <a:rPr lang="en-US" i="1" dirty="0"/>
              <a:t>z</a:t>
            </a:r>
            <a:r>
              <a:rPr lang="en-US" dirty="0"/>
              <a:t>-axis Graphite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Graphite superlattice geometry</a:t>
            </a:r>
          </a:p>
          <a:p>
            <a:pPr lvl="1"/>
            <a:r>
              <a:rPr lang="en-US" dirty="0" smtClean="0"/>
              <a:t>5.41 x 9.37 x 14.8 nm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L</a:t>
            </a:r>
            <a:r>
              <a:rPr lang="en-US" dirty="0"/>
              <a:t> = 301 </a:t>
            </a:r>
            <a:r>
              <a:rPr lang="en-US" dirty="0" smtClean="0"/>
              <a:t>K, </a:t>
            </a:r>
            <a:r>
              <a:rPr lang="en-US" dirty="0"/>
              <a:t>T</a:t>
            </a:r>
            <a:r>
              <a:rPr lang="en-US" baseline="-25000" dirty="0"/>
              <a:t>R</a:t>
            </a:r>
            <a:r>
              <a:rPr lang="en-US" dirty="0"/>
              <a:t> = 300 K on z-planes</a:t>
            </a:r>
          </a:p>
          <a:p>
            <a:pPr lvl="1"/>
            <a:r>
              <a:rPr lang="en-US" dirty="0"/>
              <a:t>x-y planes reflecting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9" b="99467" l="6718" r="95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3" y="2909395"/>
            <a:ext cx="4077587" cy="374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0" y="2761806"/>
            <a:ext cx="3483427" cy="275915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21" y="1576587"/>
            <a:ext cx="4482646" cy="7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01640" y="5835384"/>
            <a:ext cx="58541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L. de Sousa Oliveira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62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in </a:t>
            </a:r>
            <a:r>
              <a:rPr lang="en-US" i="1" dirty="0" smtClean="0"/>
              <a:t>z</a:t>
            </a:r>
            <a:r>
              <a:rPr lang="en-US" dirty="0" smtClean="0"/>
              <a:t>-axis Graphite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3" y="1342349"/>
            <a:ext cx="6620285" cy="50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Crystal </a:t>
            </a:r>
            <a:r>
              <a:rPr lang="en-US" dirty="0" smtClean="0"/>
              <a:t>UO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Gofryk</a:t>
            </a:r>
            <a:r>
              <a:rPr lang="en-US" dirty="0" smtClean="0"/>
              <a:t> et al. investigated anisotropy associated with UO</a:t>
            </a:r>
            <a:r>
              <a:rPr lang="en-US" baseline="-25000" dirty="0" smtClean="0"/>
              <a:t>2</a:t>
            </a:r>
          </a:p>
          <a:p>
            <a:pPr lvl="1"/>
            <a:r>
              <a:rPr lang="en-US" dirty="0" smtClean="0"/>
              <a:t>Anisotropy counterintuitive due to crystalline symmetry of UO</a:t>
            </a:r>
            <a:r>
              <a:rPr lang="en-US" baseline="-25000" dirty="0" smtClean="0"/>
              <a:t>2</a:t>
            </a:r>
          </a:p>
          <a:p>
            <a:pPr lvl="1"/>
            <a:r>
              <a:rPr lang="en-US" dirty="0" smtClean="0"/>
              <a:t>Anharmonic scattering at some temperature extremes</a:t>
            </a:r>
          </a:p>
          <a:p>
            <a:pPr lvl="1"/>
            <a:r>
              <a:rPr lang="en-US" dirty="0" smtClean="0"/>
              <a:t>Performed MD simulations to provide comparisons to experimental results</a:t>
            </a:r>
          </a:p>
          <a:p>
            <a:pPr lvl="2"/>
            <a:r>
              <a:rPr lang="en-US" dirty="0" smtClean="0"/>
              <a:t>Depleted UO</a:t>
            </a:r>
            <a:r>
              <a:rPr lang="en-US" baseline="-25000" dirty="0" smtClean="0"/>
              <a:t>2</a:t>
            </a:r>
            <a:r>
              <a:rPr lang="en-US" dirty="0" smtClean="0"/>
              <a:t> single crystal, 1x1x7 mm bar, annealed in Ar-6%H</a:t>
            </a:r>
            <a:r>
              <a:rPr lang="en-US" baseline="-25000" dirty="0" smtClean="0"/>
              <a:t>2</a:t>
            </a:r>
            <a:r>
              <a:rPr lang="en-US" dirty="0" smtClean="0"/>
              <a:t> at 850 C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Rattlesnake transport in attempt to match thermal conductivity found through experiment</a:t>
            </a:r>
          </a:p>
          <a:p>
            <a:pPr lvl="1"/>
            <a:r>
              <a:rPr lang="en-US" dirty="0" smtClean="0"/>
              <a:t>Expected results provided input conditions</a:t>
            </a:r>
          </a:p>
          <a:p>
            <a:pPr lvl="1"/>
            <a:r>
              <a:rPr lang="en-US" dirty="0" smtClean="0"/>
              <a:t>Mean free path extracted through kinetic theory relationship</a:t>
            </a:r>
          </a:p>
          <a:p>
            <a:pPr lvl="1"/>
            <a:r>
              <a:rPr lang="en-US" dirty="0" smtClean="0"/>
              <a:t>Simulations at various cell thicknesses to quantify boundary effects</a:t>
            </a:r>
          </a:p>
          <a:p>
            <a:pPr lvl="2"/>
            <a:r>
              <a:rPr lang="en-US" dirty="0" smtClean="0"/>
              <a:t>Superlattice geometry obtains equilibrium bulk thermal conductivity near that of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441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Thermal conductivity is tied to many processes in nuclear reactors</a:t>
            </a:r>
          </a:p>
          <a:p>
            <a:pPr lvl="1"/>
            <a:r>
              <a:rPr lang="en-US" dirty="0" smtClean="0"/>
              <a:t>Neutron macroscopic cross section is a function of temperature, which is dependent on thermal conductivity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Traditionally obtained by experimental measurement</a:t>
            </a:r>
          </a:p>
          <a:p>
            <a:pPr lvl="1"/>
            <a:r>
              <a:rPr lang="en-US" dirty="0" smtClean="0"/>
              <a:t>Destructive measurement techniques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Computational simulation approach is attractive</a:t>
            </a:r>
          </a:p>
          <a:p>
            <a:pPr lvl="1"/>
            <a:r>
              <a:rPr lang="en-US" dirty="0" smtClean="0"/>
              <a:t>Nondestructive technique, associated uncertainty</a:t>
            </a:r>
          </a:p>
          <a:p>
            <a:pPr lvl="1"/>
            <a:r>
              <a:rPr lang="en-US" dirty="0" smtClean="0"/>
              <a:t>Speed and accuracy are desired</a:t>
            </a:r>
          </a:p>
          <a:p>
            <a:pPr lvl="1"/>
            <a:r>
              <a:rPr lang="en-US" dirty="0" smtClean="0"/>
              <a:t>Must know isotope concentration, temperatures, material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15" y="2277028"/>
            <a:ext cx="1696629" cy="20925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5790" y="4369537"/>
            <a:ext cx="58060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UMich</a:t>
            </a:r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Engineering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48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Crystal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Varying UO</a:t>
            </a:r>
            <a:r>
              <a:rPr lang="en-US" baseline="-25000" dirty="0" smtClean="0"/>
              <a:t>2</a:t>
            </a:r>
            <a:r>
              <a:rPr lang="en-US" dirty="0" smtClean="0"/>
              <a:t> cell lengths</a:t>
            </a:r>
          </a:p>
          <a:p>
            <a:pPr lvl="1"/>
            <a:r>
              <a:rPr lang="en-US" dirty="0" smtClean="0"/>
              <a:t>Cross section area constant, 3.8 x 3.8 nm</a:t>
            </a:r>
          </a:p>
          <a:p>
            <a:pPr lvl="1"/>
            <a:r>
              <a:rPr lang="en-US" dirty="0" smtClean="0"/>
              <a:t>T</a:t>
            </a:r>
            <a:r>
              <a:rPr lang="en-US" baseline="-25000" dirty="0" smtClean="0"/>
              <a:t>L</a:t>
            </a:r>
            <a:r>
              <a:rPr lang="en-US" dirty="0" smtClean="0"/>
              <a:t> </a:t>
            </a:r>
            <a:r>
              <a:rPr lang="en-US" dirty="0"/>
              <a:t>= 301 K, T</a:t>
            </a:r>
            <a:r>
              <a:rPr lang="en-US" baseline="-25000" dirty="0"/>
              <a:t>R</a:t>
            </a:r>
            <a:r>
              <a:rPr lang="en-US" dirty="0"/>
              <a:t> = 300 K on z-planes</a:t>
            </a:r>
          </a:p>
          <a:p>
            <a:pPr lvl="1"/>
            <a:r>
              <a:rPr lang="en-US" dirty="0"/>
              <a:t>x-y planes reflecting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04" y="2914302"/>
            <a:ext cx="5027623" cy="138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35" b="91398" l="3402" r="95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1" y="4442237"/>
            <a:ext cx="4164968" cy="223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742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Crystal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Equilibrium thermal conductivity affected by cell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13" y="1849338"/>
            <a:ext cx="2863513" cy="24051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04" y="4287738"/>
            <a:ext cx="2836976" cy="24051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1" y="1860450"/>
            <a:ext cx="2858921" cy="24051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24" y="4282190"/>
            <a:ext cx="2863513" cy="23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9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Crystal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Thermal conductivity in superlattice at 300 K is accurate in comparison with </a:t>
            </a:r>
            <a:r>
              <a:rPr lang="en-US" dirty="0" err="1" smtClean="0"/>
              <a:t>Gofryk</a:t>
            </a:r>
            <a:r>
              <a:rPr lang="en-US" dirty="0" smtClean="0"/>
              <a:t> et 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14503"/>
            <a:ext cx="4584700" cy="372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3460198"/>
            <a:ext cx="3683000" cy="116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9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51195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MD study from Los Alamos National Laboratory on the effect of xenon presence in UO</a:t>
            </a:r>
            <a:r>
              <a:rPr lang="en-US" baseline="-25000" dirty="0" smtClean="0"/>
              <a:t>2</a:t>
            </a:r>
            <a:r>
              <a:rPr lang="en-US" dirty="0" smtClean="0"/>
              <a:t> in altering thermal conductivity (Du et al.)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Known </a:t>
            </a:r>
            <a:r>
              <a:rPr lang="el-GR" dirty="0" smtClean="0">
                <a:latin typeface="Georgia" panose="02040502050405020303" pitchFamily="18" charset="0"/>
              </a:rPr>
              <a:t>Λ</a:t>
            </a:r>
            <a:r>
              <a:rPr lang="en-US" dirty="0" smtClean="0"/>
              <a:t> for pristine UO</a:t>
            </a:r>
            <a:r>
              <a:rPr lang="en-US" baseline="-25000" dirty="0" smtClean="0"/>
              <a:t>2</a:t>
            </a:r>
            <a:r>
              <a:rPr lang="en-US" dirty="0" smtClean="0"/>
              <a:t> from Du et al., </a:t>
            </a:r>
            <a:r>
              <a:rPr lang="el-GR" dirty="0" smtClean="0">
                <a:latin typeface="Georgia" panose="02040502050405020303" pitchFamily="18" charset="0"/>
              </a:rPr>
              <a:t>Λ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smtClean="0"/>
              <a:t>for xenon determined through kinetic theory</a:t>
            </a:r>
          </a:p>
          <a:p>
            <a:pPr lvl="1"/>
            <a:r>
              <a:rPr lang="en-US" dirty="0" err="1" smtClean="0"/>
              <a:t>Dulong</a:t>
            </a:r>
            <a:r>
              <a:rPr lang="en-US" dirty="0" smtClean="0"/>
              <a:t> and Petit law for specific heats (3</a:t>
            </a:r>
            <a:r>
              <a:rPr lang="en-US" i="1" dirty="0" smtClean="0"/>
              <a:t>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Xenon behavior in UO</a:t>
            </a:r>
            <a:r>
              <a:rPr lang="en-US" baseline="-25000" dirty="0" smtClean="0"/>
              <a:t>2</a:t>
            </a:r>
            <a:r>
              <a:rPr lang="en-US" dirty="0" smtClean="0"/>
              <a:t> at high temperatures and pressures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Xenon experiences extremely high pressures and density changes in UO</a:t>
            </a:r>
            <a:r>
              <a:rPr lang="en-US" baseline="-25000" dirty="0"/>
              <a:t>2</a:t>
            </a:r>
          </a:p>
          <a:p>
            <a:pPr lvl="1"/>
            <a:r>
              <a:rPr lang="en-US" dirty="0" smtClean="0"/>
              <a:t>Pressures </a:t>
            </a:r>
            <a:r>
              <a:rPr lang="en-US" dirty="0"/>
              <a:t>to 5 </a:t>
            </a:r>
            <a:r>
              <a:rPr lang="en-US" dirty="0" err="1"/>
              <a:t>GPa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3 order of magnitude density change</a:t>
            </a:r>
          </a:p>
          <a:p>
            <a:pPr lvl="1"/>
            <a:r>
              <a:rPr lang="en-US" dirty="0"/>
              <a:t>Understanding at extreme conditions is limited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79" y="4512640"/>
            <a:ext cx="1820837" cy="1824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509737" y="6388199"/>
            <a:ext cx="88517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D. Sosa-Cabrera and J. Ruiz-Alzola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5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Simulation parameters</a:t>
            </a:r>
          </a:p>
          <a:p>
            <a:pPr lvl="1"/>
            <a:r>
              <a:rPr lang="en-US" dirty="0"/>
              <a:t>300 K, 800 K, 1500 K</a:t>
            </a:r>
          </a:p>
          <a:p>
            <a:pPr lvl="1"/>
            <a:r>
              <a:rPr lang="en-US" dirty="0"/>
              <a:t>3.8 x </a:t>
            </a:r>
            <a:r>
              <a:rPr lang="en-US" dirty="0" smtClean="0"/>
              <a:t>3.8 nm cross section area</a:t>
            </a:r>
          </a:p>
          <a:p>
            <a:pPr lvl="2"/>
            <a:r>
              <a:rPr lang="en-US" dirty="0" smtClean="0"/>
              <a:t>No </a:t>
            </a:r>
            <a:r>
              <a:rPr lang="en-US" dirty="0"/>
              <a:t>grain boundaries</a:t>
            </a:r>
          </a:p>
          <a:p>
            <a:pPr lvl="2"/>
            <a:r>
              <a:rPr lang="en-US" dirty="0"/>
              <a:t>Xenon bubble r = 1 nm in center</a:t>
            </a:r>
          </a:p>
          <a:p>
            <a:pPr lvl="2"/>
            <a:r>
              <a:rPr lang="en-US" dirty="0"/>
              <a:t>1 K </a:t>
            </a:r>
            <a:r>
              <a:rPr lang="en-US" dirty="0" smtClean="0"/>
              <a:t>gradient on z-planes</a:t>
            </a:r>
          </a:p>
          <a:p>
            <a:pPr lvl="2"/>
            <a:r>
              <a:rPr lang="en-US" dirty="0" smtClean="0"/>
              <a:t>x-y planes reflecting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9" y="5385391"/>
            <a:ext cx="5382027" cy="76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2" b="98182" l="1904" r="971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3566" y="1587500"/>
            <a:ext cx="4873862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831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Non-dimensional temperature</a:t>
            </a:r>
          </a:p>
          <a:p>
            <a:pPr lvl="1"/>
            <a:r>
              <a:rPr lang="en-US" dirty="0" smtClean="0"/>
              <a:t>Xenon impurity discontinuity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1" y="2290801"/>
            <a:ext cx="5623044" cy="43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19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39" y="1521641"/>
            <a:ext cx="6892911" cy="104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2" y="5029200"/>
            <a:ext cx="6892908" cy="1031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8458" y="6063440"/>
            <a:ext cx="316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Heat flux across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z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-axis at 1500 K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4151" y="2553186"/>
            <a:ext cx="419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Heat flux across z-axis at 300 K [animation]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2" y="3250926"/>
            <a:ext cx="6894576" cy="105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8457" y="4309328"/>
            <a:ext cx="304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Heat flux across 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z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-axis at 800 K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387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Thermal conductivity at 300 K, 800 K, 1500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1777845"/>
            <a:ext cx="3172884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13" y="1777845"/>
            <a:ext cx="3133187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4292445"/>
            <a:ext cx="314696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in UO</a:t>
            </a:r>
            <a:r>
              <a:rPr lang="en-US" baseline="-25000" dirty="0"/>
              <a:t>2</a:t>
            </a:r>
            <a:r>
              <a:rPr lang="en-US" dirty="0"/>
              <a:t> with Xenon Defects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6" y="1314450"/>
            <a:ext cx="4690341" cy="3714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52" y="5316179"/>
            <a:ext cx="4595281" cy="12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6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Demonstrated phonon transport using neutron transport code</a:t>
            </a:r>
          </a:p>
          <a:p>
            <a:pPr lvl="1"/>
            <a:r>
              <a:rPr lang="en-US" dirty="0" smtClean="0"/>
              <a:t>Rattlesnake can be used as a deterministic phonon transport engine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Simulated system of UO</a:t>
            </a:r>
            <a:r>
              <a:rPr lang="en-US" baseline="-25000" dirty="0" smtClean="0"/>
              <a:t>2</a:t>
            </a:r>
            <a:r>
              <a:rPr lang="en-US" dirty="0" smtClean="0"/>
              <a:t> with xenon defects</a:t>
            </a:r>
          </a:p>
          <a:p>
            <a:pPr lvl="1"/>
            <a:r>
              <a:rPr lang="en-US" dirty="0" smtClean="0"/>
              <a:t>Some success in comparison to MD simulation results</a:t>
            </a:r>
          </a:p>
          <a:p>
            <a:pPr lvl="2"/>
            <a:r>
              <a:rPr lang="en-US" dirty="0" smtClean="0"/>
              <a:t>Rattlesnake simulation not an exact replication of MD</a:t>
            </a:r>
          </a:p>
          <a:p>
            <a:pPr lvl="2"/>
            <a:r>
              <a:rPr lang="en-US" dirty="0" smtClean="0"/>
              <a:t>Unable to resolve certain scattering processes</a:t>
            </a:r>
          </a:p>
          <a:p>
            <a:pPr lvl="1"/>
            <a:r>
              <a:rPr lang="en-US" dirty="0" smtClean="0"/>
              <a:t>Lack of data for xenon behavior in UO</a:t>
            </a:r>
            <a:r>
              <a:rPr lang="en-US" baseline="-25000" dirty="0" smtClean="0"/>
              <a:t>2</a:t>
            </a:r>
            <a:r>
              <a:rPr lang="en-US" dirty="0" smtClean="0"/>
              <a:t> at lower temperatures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Provided uncertainty via PCE-SC in single variable problem</a:t>
            </a:r>
          </a:p>
          <a:p>
            <a:pPr lvl="1"/>
            <a:r>
              <a:rPr lang="en-US" dirty="0" smtClean="0"/>
              <a:t>Method provides mean and variance for parameters of interest</a:t>
            </a:r>
          </a:p>
          <a:p>
            <a:pPr lvl="1"/>
            <a:r>
              <a:rPr lang="en-US" dirty="0" smtClean="0"/>
              <a:t>2D PCE-SC is in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78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43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Phonons are the quantization of lattice vibrations</a:t>
            </a:r>
          </a:p>
          <a:p>
            <a:pPr lvl="1"/>
            <a:r>
              <a:rPr lang="en-US" dirty="0" smtClean="0"/>
              <a:t>Phonon energy associated with vibrations of atoms, displacement from equilibrium</a:t>
            </a:r>
          </a:p>
          <a:p>
            <a:pPr lvl="2"/>
            <a:r>
              <a:rPr lang="en-US" dirty="0" smtClean="0"/>
              <a:t>A ‘quasiparticle’</a:t>
            </a:r>
          </a:p>
          <a:p>
            <a:pPr lvl="1"/>
            <a:r>
              <a:rPr lang="en-US" dirty="0" smtClean="0"/>
              <a:t>Scattering kernel involve phonon frequency distribution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                  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Phonon scattering is dominant mechanism affecting thermal transport in ceramic based materials</a:t>
            </a:r>
          </a:p>
          <a:p>
            <a:pPr lvl="1"/>
            <a:r>
              <a:rPr lang="en-US" dirty="0" smtClean="0"/>
              <a:t>Electrons dominant carrier in metallic materials</a:t>
            </a:r>
          </a:p>
          <a:p>
            <a:pPr lvl="1"/>
            <a:r>
              <a:rPr lang="en-US" dirty="0" smtClean="0"/>
              <a:t>Sea of free electrons in metals versus a more bound structure in ceramics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Departure </a:t>
            </a:r>
            <a:r>
              <a:rPr lang="en-US" dirty="0"/>
              <a:t>from Fourier regime of heat transfer</a:t>
            </a:r>
          </a:p>
          <a:p>
            <a:pPr lvl="1"/>
            <a:r>
              <a:rPr lang="en-US" dirty="0" smtClean="0"/>
              <a:t>Characterization of effects at the nanoscale</a:t>
            </a:r>
          </a:p>
          <a:p>
            <a:pPr lvl="1"/>
            <a:r>
              <a:rPr lang="en-US" dirty="0" smtClean="0"/>
              <a:t>Boltzmann </a:t>
            </a:r>
            <a:r>
              <a:rPr lang="en-US" dirty="0"/>
              <a:t>transport </a:t>
            </a:r>
            <a:r>
              <a:rPr lang="en-US" dirty="0" smtClean="0"/>
              <a:t>equation necessary to model thermal transport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553231"/>
            <a:ext cx="1066799" cy="35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45" y="2109668"/>
            <a:ext cx="1648933" cy="887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8845" y="2970423"/>
            <a:ext cx="10502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>
                <a:solidFill>
                  <a:srgbClr val="000000"/>
                </a:solidFill>
                <a:latin typeface="Calibri" panose="020F0502020204030204" pitchFamily="34" charset="0"/>
              </a:rPr>
              <a:t>C. </a:t>
            </a:r>
            <a:r>
              <a:rPr lang="en-US" sz="400" dirty="0" err="1">
                <a:solidFill>
                  <a:srgbClr val="000000"/>
                </a:solidFill>
                <a:latin typeface="Calibri" panose="020F0502020204030204" pitchFamily="34" charset="0"/>
              </a:rPr>
              <a:t>Tahan</a:t>
            </a:r>
            <a:r>
              <a:rPr lang="en-US" sz="400" dirty="0">
                <a:solidFill>
                  <a:srgbClr val="000000"/>
                </a:solidFill>
                <a:latin typeface="Calibri" panose="020F0502020204030204" pitchFamily="34" charset="0"/>
              </a:rPr>
              <a:t>/Laboratory for Physical Sciences</a:t>
            </a:r>
          </a:p>
        </p:txBody>
      </p:sp>
    </p:spTree>
    <p:extLst>
      <p:ext uri="{BB962C8B-B14F-4D97-AF65-F5344CB8AC3E}">
        <p14:creationId xmlns:p14="http://schemas.microsoft.com/office/powerpoint/2010/main" val="3491193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 Rattlesnake to model more sophisticated scattering processes</a:t>
            </a:r>
          </a:p>
          <a:p>
            <a:pPr lvl="1"/>
            <a:r>
              <a:rPr lang="en-US" dirty="0" smtClean="0"/>
              <a:t>Incorporate phonon dispersion relation</a:t>
            </a:r>
          </a:p>
          <a:p>
            <a:pPr lvl="1"/>
            <a:r>
              <a:rPr lang="en-US" dirty="0" smtClean="0"/>
              <a:t>Model anharmonic scattering processes</a:t>
            </a:r>
          </a:p>
          <a:p>
            <a:pPr lvl="2"/>
            <a:r>
              <a:rPr lang="en-US" dirty="0" smtClean="0"/>
              <a:t>Phonon-phonon scattering</a:t>
            </a:r>
          </a:p>
          <a:p>
            <a:pPr lvl="1"/>
            <a:r>
              <a:rPr lang="en-US" dirty="0" smtClean="0"/>
              <a:t>Investigate frequency dependent transport through use of multiband framework in Rattlesnake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Couple to MARMOT</a:t>
            </a:r>
          </a:p>
          <a:p>
            <a:pPr lvl="1"/>
            <a:r>
              <a:rPr lang="en-US" dirty="0" smtClean="0"/>
              <a:t>Evolve the simulation microstructure by use of order parameters through the phase field module in MARMOT (in progress)</a:t>
            </a:r>
          </a:p>
          <a:p>
            <a:pPr lvl="2"/>
            <a:r>
              <a:rPr lang="en-US" dirty="0" smtClean="0"/>
              <a:t>Escape from static simulation meshes</a:t>
            </a:r>
          </a:p>
          <a:p>
            <a:pPr lvl="2"/>
            <a:r>
              <a:rPr lang="en-US" dirty="0" smtClean="0"/>
              <a:t>Generate mesh from initial conditions and allow microstructure evolution during transport simulation</a:t>
            </a:r>
          </a:p>
          <a:p>
            <a:pPr lvl="3"/>
            <a:r>
              <a:rPr lang="en-US" dirty="0" smtClean="0"/>
              <a:t>Placement of nucleation sites for different elemental species</a:t>
            </a:r>
          </a:p>
          <a:p>
            <a:pPr lvl="3"/>
            <a:r>
              <a:rPr lang="en-US" dirty="0" smtClean="0"/>
              <a:t>Void formation </a:t>
            </a:r>
          </a:p>
          <a:p>
            <a:pPr lvl="3"/>
            <a:r>
              <a:rPr lang="en-US" dirty="0" smtClean="0"/>
              <a:t>Xenon production from fission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5030787"/>
            <a:ext cx="1219200" cy="15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277293" y="6515347"/>
            <a:ext cx="72808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J. </a:t>
            </a:r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Rattlidge</a:t>
            </a:r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Paignton</a:t>
            </a:r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Zoo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23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Alex </a:t>
            </a:r>
            <a:r>
              <a:rPr lang="en-US" dirty="0" err="1" smtClean="0"/>
              <a:t>Greaney</a:t>
            </a:r>
            <a:r>
              <a:rPr lang="en-US" dirty="0" smtClean="0"/>
              <a:t>, University of California – Riverside</a:t>
            </a:r>
          </a:p>
          <a:p>
            <a:pPr marL="0" indent="0">
              <a:buNone/>
            </a:pPr>
            <a:r>
              <a:rPr lang="en-US" dirty="0" smtClean="0"/>
              <a:t>Daniel </a:t>
            </a:r>
            <a:r>
              <a:rPr lang="en-US" dirty="0" err="1" smtClean="0"/>
              <a:t>Schwen</a:t>
            </a:r>
            <a:r>
              <a:rPr lang="en-US" dirty="0" smtClean="0"/>
              <a:t>, Idaho National Laboratory</a:t>
            </a:r>
          </a:p>
          <a:p>
            <a:pPr marL="0" indent="0">
              <a:buNone/>
            </a:pPr>
            <a:r>
              <a:rPr lang="en-US" dirty="0" smtClean="0"/>
              <a:t>David </a:t>
            </a:r>
            <a:r>
              <a:rPr lang="en-US" dirty="0" err="1" smtClean="0"/>
              <a:t>Andersson</a:t>
            </a:r>
            <a:r>
              <a:rPr lang="en-US" dirty="0" smtClean="0"/>
              <a:t>, Los Alamos National Laboratory</a:t>
            </a:r>
          </a:p>
          <a:p>
            <a:pPr marL="0" indent="0">
              <a:buNone/>
            </a:pPr>
            <a:r>
              <a:rPr lang="en-US" dirty="0" smtClean="0"/>
              <a:t>Ben Liu, Los Alamos National Laboratory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This research was supported under a Department of Energy grant in conjunction with the Idaho National Laboratory and National University Consortium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639536"/>
            <a:ext cx="1193800" cy="119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50" y="5829185"/>
            <a:ext cx="1790950" cy="8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91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891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5170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Phonon mean free path</a:t>
            </a:r>
          </a:p>
          <a:p>
            <a:pPr lvl="1"/>
            <a:r>
              <a:rPr lang="en-US" dirty="0" smtClean="0"/>
              <a:t>Product of group velocity and relaxation time</a:t>
            </a:r>
          </a:p>
          <a:p>
            <a:pPr lvl="1"/>
            <a:r>
              <a:rPr lang="en-US" dirty="0" smtClean="0"/>
              <a:t>Average distance traveled before next scattering event</a:t>
            </a:r>
          </a:p>
          <a:p>
            <a:pPr lvl="1"/>
            <a:r>
              <a:rPr lang="en-US" dirty="0" smtClean="0"/>
              <a:t>Bulk parameter, influenced by many processes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Group velocity</a:t>
            </a:r>
          </a:p>
          <a:p>
            <a:pPr lvl="1"/>
            <a:r>
              <a:rPr lang="en-US" dirty="0" smtClean="0"/>
              <a:t>Dispersion relation</a:t>
            </a:r>
          </a:p>
          <a:p>
            <a:pPr lvl="1"/>
            <a:r>
              <a:rPr lang="en-US" dirty="0" smtClean="0"/>
              <a:t>Frequency to wave number</a:t>
            </a:r>
          </a:p>
          <a:p>
            <a:pPr lvl="1"/>
            <a:r>
              <a:rPr lang="en-US" dirty="0" smtClean="0"/>
              <a:t>Acoustic branch</a:t>
            </a:r>
          </a:p>
          <a:p>
            <a:pPr lvl="1"/>
            <a:r>
              <a:rPr lang="en-US" dirty="0" smtClean="0"/>
              <a:t>Optic branch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Relaxation time</a:t>
            </a:r>
          </a:p>
          <a:p>
            <a:pPr lvl="1"/>
            <a:r>
              <a:rPr lang="en-US" dirty="0" smtClean="0"/>
              <a:t>Mean time between interactions</a:t>
            </a:r>
          </a:p>
          <a:p>
            <a:pPr lvl="1"/>
            <a:r>
              <a:rPr lang="en-US" dirty="0" smtClean="0"/>
              <a:t>Size effects</a:t>
            </a:r>
          </a:p>
          <a:p>
            <a:pPr lvl="1"/>
            <a:r>
              <a:rPr lang="en-US" dirty="0" smtClean="0"/>
              <a:t>Normal and Umklapp processes</a:t>
            </a:r>
          </a:p>
          <a:p>
            <a:pPr lvl="1"/>
            <a:r>
              <a:rPr lang="en-US" dirty="0" smtClean="0"/>
              <a:t>Lattice imperfections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88" y="1993605"/>
            <a:ext cx="1243997" cy="497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45" y="3253562"/>
            <a:ext cx="1317140" cy="1008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0" y="5229061"/>
            <a:ext cx="3320886" cy="7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1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Normal and Umklapp processes</a:t>
            </a:r>
          </a:p>
          <a:p>
            <a:pPr lvl="1"/>
            <a:r>
              <a:rPr lang="en-US" dirty="0" smtClean="0"/>
              <a:t>Three phonon collision processes are anharmonic</a:t>
            </a:r>
          </a:p>
          <a:p>
            <a:pPr lvl="2"/>
            <a:r>
              <a:rPr lang="en-US" dirty="0" smtClean="0"/>
              <a:t>Phonons not conserved</a:t>
            </a:r>
          </a:p>
          <a:p>
            <a:pPr lvl="1"/>
            <a:r>
              <a:rPr lang="en-US" dirty="0" smtClean="0"/>
              <a:t>Normal processes conserve momentum</a:t>
            </a:r>
          </a:p>
          <a:p>
            <a:pPr lvl="2"/>
            <a:r>
              <a:rPr lang="en-US" dirty="0" smtClean="0"/>
              <a:t>Do not have wave vectors larger than first Brillouin zone</a:t>
            </a:r>
          </a:p>
          <a:p>
            <a:pPr lvl="1"/>
            <a:r>
              <a:rPr lang="en-US" dirty="0" smtClean="0"/>
              <a:t>Umklapp processes change momentum</a:t>
            </a:r>
          </a:p>
          <a:p>
            <a:pPr lvl="2"/>
            <a:r>
              <a:rPr lang="en-US" dirty="0" smtClean="0"/>
              <a:t>Process of dissipation, diffusive mechanic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Scattering by lattice </a:t>
            </a:r>
            <a:r>
              <a:rPr lang="en-US" dirty="0" smtClean="0"/>
              <a:t>imperfections</a:t>
            </a:r>
          </a:p>
          <a:p>
            <a:pPr lvl="1"/>
            <a:r>
              <a:rPr lang="en-US" dirty="0" smtClean="0"/>
              <a:t>Interatomic potential consideration</a:t>
            </a:r>
          </a:p>
          <a:p>
            <a:pPr lvl="1"/>
            <a:r>
              <a:rPr lang="en-US" dirty="0" smtClean="0"/>
              <a:t>Very prevalent scattering processes</a:t>
            </a:r>
          </a:p>
          <a:p>
            <a:pPr lvl="2"/>
            <a:r>
              <a:rPr lang="en-US" dirty="0" smtClean="0"/>
              <a:t>Point defects</a:t>
            </a:r>
          </a:p>
          <a:p>
            <a:pPr lvl="2"/>
            <a:r>
              <a:rPr lang="en-US" dirty="0" smtClean="0"/>
              <a:t>Grain boundaries</a:t>
            </a:r>
          </a:p>
          <a:p>
            <a:pPr lvl="2"/>
            <a:r>
              <a:rPr lang="en-US" dirty="0" smtClean="0"/>
              <a:t>Twin boundaries</a:t>
            </a:r>
          </a:p>
          <a:p>
            <a:pPr lvl="2"/>
            <a:r>
              <a:rPr lang="en-US" dirty="0" smtClean="0"/>
              <a:t>Stacking 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04" y="1511300"/>
            <a:ext cx="3029445" cy="150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44" y="3867150"/>
            <a:ext cx="2400541" cy="238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721521" y="6217538"/>
            <a:ext cx="81304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Ziman</a:t>
            </a:r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/Electrons and Phonons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2728" y="2786560"/>
            <a:ext cx="4042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D. </a:t>
            </a:r>
            <a:r>
              <a:rPr lang="en-US" sz="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Schwen</a:t>
            </a:r>
            <a:endParaRPr lang="en-US" sz="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17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Size effects</a:t>
            </a:r>
          </a:p>
          <a:p>
            <a:pPr lvl="1"/>
            <a:r>
              <a:rPr lang="en-US" dirty="0" smtClean="0"/>
              <a:t>Departure from Fourier heat conduction regime</a:t>
            </a:r>
          </a:p>
          <a:p>
            <a:pPr lvl="1"/>
            <a:r>
              <a:rPr lang="en-US" dirty="0" smtClean="0"/>
              <a:t>Surface roughness, material geometry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Casimir limit</a:t>
            </a:r>
          </a:p>
          <a:p>
            <a:pPr lvl="1"/>
            <a:r>
              <a:rPr lang="en-US" dirty="0"/>
              <a:t>Acoustically thin– ballistic scattering</a:t>
            </a:r>
          </a:p>
          <a:p>
            <a:pPr lvl="1"/>
            <a:r>
              <a:rPr lang="en-US" dirty="0" smtClean="0"/>
              <a:t>Acoustically thick – diffuse scattering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Heated surfaces emit phonons</a:t>
            </a:r>
          </a:p>
          <a:p>
            <a:pPr lvl="1"/>
            <a:r>
              <a:rPr lang="en-US" dirty="0" smtClean="0"/>
              <a:t>Relationship with specific heat capacity, group velocity</a:t>
            </a:r>
          </a:p>
          <a:p>
            <a:pPr lvl="1"/>
            <a:r>
              <a:rPr lang="en-US" dirty="0" smtClean="0"/>
              <a:t>Opposing distributions see step change at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1026" name="Picture 2" descr="C:\Users\jackson\Dropbox\project-thesis\pres-thesis-defense\graphics\boundaryScatteri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808582"/>
            <a:ext cx="4327524" cy="361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3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Boltzmann Transport Equation for phonons</a:t>
            </a:r>
          </a:p>
          <a:p>
            <a:pPr lvl="1"/>
            <a:r>
              <a:rPr lang="en-US" dirty="0" smtClean="0"/>
              <a:t>Steady state, no internal heat generation, no external fields</a:t>
            </a:r>
          </a:p>
          <a:p>
            <a:pPr lvl="1"/>
            <a:r>
              <a:rPr lang="en-US" dirty="0"/>
              <a:t>Relaxation time approximation (RTA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18" y="4760548"/>
            <a:ext cx="2850730" cy="1151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14" y="2742224"/>
            <a:ext cx="4486938" cy="509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43" y="3700392"/>
            <a:ext cx="6069881" cy="7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7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Phonon Transport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research assumes frequency independent (grey) phonon transport</a:t>
            </a:r>
          </a:p>
          <a:p>
            <a:pPr lvl="1"/>
            <a:r>
              <a:rPr lang="en-US" dirty="0" smtClean="0"/>
              <a:t>Equation of Phonon Radiative Transfer (EPRT)</a:t>
            </a:r>
          </a:p>
          <a:p>
            <a:pPr lvl="1"/>
            <a:r>
              <a:rPr lang="en-US" dirty="0" smtClean="0"/>
              <a:t>Summation over polarizations, density of states and all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6FEBBA-E301-42CD-9930-024B6462E1EB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7" y="2908886"/>
            <a:ext cx="7382905" cy="605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29" y="3911599"/>
            <a:ext cx="5793837" cy="1019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13" y="5292959"/>
            <a:ext cx="5706271" cy="8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66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9534</TotalTime>
  <Words>1843</Words>
  <Application>Microsoft Office PowerPoint</Application>
  <PresentationFormat>On-screen Show (4:3)</PresentationFormat>
  <Paragraphs>365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cce-slides</vt:lpstr>
      <vt:lpstr>Predicting Thermal Conductivity in Nuclear Fuels using Rattlesnake-Based Deterministic Phonon Transport Simulations</vt:lpstr>
      <vt:lpstr>Outline</vt:lpstr>
      <vt:lpstr>Motivation</vt:lpstr>
      <vt:lpstr>Phonon Transport Physics</vt:lpstr>
      <vt:lpstr>Phonon Transport Physics</vt:lpstr>
      <vt:lpstr>Phonon Transport Physics</vt:lpstr>
      <vt:lpstr>Phonon Transport Physics</vt:lpstr>
      <vt:lpstr>Phonon Transport Physics</vt:lpstr>
      <vt:lpstr>Phonon Transport Physics</vt:lpstr>
      <vt:lpstr>Phonon Transport Physics</vt:lpstr>
      <vt:lpstr>Research Goals</vt:lpstr>
      <vt:lpstr>Computational Methods of Phonon Transport</vt:lpstr>
      <vt:lpstr>Methods</vt:lpstr>
      <vt:lpstr>Methods</vt:lpstr>
      <vt:lpstr>Methods</vt:lpstr>
      <vt:lpstr>Results</vt:lpstr>
      <vt:lpstr>Transport in Thin Films</vt:lpstr>
      <vt:lpstr>Transport in Thin Films</vt:lpstr>
      <vt:lpstr>Transport in Thin Films</vt:lpstr>
      <vt:lpstr>Transport in Thin Films</vt:lpstr>
      <vt:lpstr>Transport in Thin Films</vt:lpstr>
      <vt:lpstr>Two Material System</vt:lpstr>
      <vt:lpstr>Two Material System</vt:lpstr>
      <vt:lpstr>Two Material System</vt:lpstr>
      <vt:lpstr>Two Material System</vt:lpstr>
      <vt:lpstr>Phonon Transport in z-axis Graphite</vt:lpstr>
      <vt:lpstr>Phonon Transport in z-axis Graphite</vt:lpstr>
      <vt:lpstr>Phonon Transport in z-axis Graphite</vt:lpstr>
      <vt:lpstr>Single Crystal UO2</vt:lpstr>
      <vt:lpstr>Single Crystal UO2</vt:lpstr>
      <vt:lpstr>Single Crystal UO2</vt:lpstr>
      <vt:lpstr>Single Crystal UO2</vt:lpstr>
      <vt:lpstr>Transport in UO2 with Xenon Defects</vt:lpstr>
      <vt:lpstr>Transport in UO2 with Xenon Defects</vt:lpstr>
      <vt:lpstr>Transport in UO2 with Xenon Defects</vt:lpstr>
      <vt:lpstr>Transport in UO2 with Xenon Defects</vt:lpstr>
      <vt:lpstr>Transport in UO2 with Xenon Defects</vt:lpstr>
      <vt:lpstr>Transport in UO2 with Xenon Defects</vt:lpstr>
      <vt:lpstr>Conclusions</vt:lpstr>
      <vt:lpstr>Future Work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Gary Dulude</dc:creator>
  <cp:lastModifiedBy>jackson</cp:lastModifiedBy>
  <cp:revision>337</cp:revision>
  <dcterms:created xsi:type="dcterms:W3CDTF">2010-01-08T18:22:56Z</dcterms:created>
  <dcterms:modified xsi:type="dcterms:W3CDTF">2015-10-01T17:00:32Z</dcterms:modified>
</cp:coreProperties>
</file>